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2" r:id="rId2"/>
    <p:sldId id="256" r:id="rId3"/>
    <p:sldId id="320" r:id="rId4"/>
    <p:sldId id="340" r:id="rId5"/>
    <p:sldId id="344" r:id="rId6"/>
    <p:sldId id="341" r:id="rId7"/>
    <p:sldId id="336" r:id="rId8"/>
    <p:sldId id="339" r:id="rId9"/>
    <p:sldId id="321" r:id="rId10"/>
    <p:sldId id="331" r:id="rId11"/>
    <p:sldId id="318" r:id="rId12"/>
  </p:sldIdLst>
  <p:sldSz cx="9144000" cy="6858000" type="screen4x3"/>
  <p:notesSz cx="936942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227"/>
    <a:srgbClr val="FF3300"/>
    <a:srgbClr val="FFFF00"/>
    <a:srgbClr val="00009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87455" autoAdjust="0"/>
  </p:normalViewPr>
  <p:slideViewPr>
    <p:cSldViewPr>
      <p:cViewPr varScale="1">
        <p:scale>
          <a:sx n="60" d="100"/>
          <a:sy n="60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17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2228"/>
        <p:guide pos="29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7175" y="3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3F0F1CFB-C12D-44EB-A62F-4F0B9DD5DD3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5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7175" y="6721995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A7984F64-600F-472E-B766-0F1545E61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715" y="3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8CC7471C-EE4A-4E80-85FB-F78143F890F2}" type="datetimeFigureOut">
              <a:rPr lang="en-GB" smtClean="0"/>
              <a:pPr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5" y="3361610"/>
            <a:ext cx="7495539" cy="3184684"/>
          </a:xfrm>
          <a:prstGeom prst="rect">
            <a:avLst/>
          </a:prstGeom>
        </p:spPr>
        <p:txBody>
          <a:bodyPr vert="horz" lIns="92967" tIns="46484" rIns="92967" bIns="464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585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715" y="6721585"/>
            <a:ext cx="4060084" cy="353854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5D480D6B-46E1-4A49-8C2B-F17DD3C87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19:10&amp;version=NKJ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Uncle</a:t>
            </a:r>
            <a:r>
              <a:rPr lang="en-US" baseline="0" dirty="0" smtClean="0"/>
              <a:t> Sam – Recruitment poster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applying for a job, requirements are the hardest?</a:t>
            </a:r>
          </a:p>
          <a:p>
            <a:r>
              <a:rPr lang="en-US" baseline="0" dirty="0" smtClean="0"/>
              <a:t>Who would you hire of these people?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 Sam </a:t>
            </a:r>
            <a:r>
              <a:rPr lang="en-US" dirty="0" smtClean="0"/>
              <a:t>12:14 – opportunity for enemies of God to blaspheme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God expects us to live out our</a:t>
            </a:r>
            <a:r>
              <a:rPr lang="en-GB" baseline="0" dirty="0" smtClean="0"/>
              <a:t> love for Him</a:t>
            </a:r>
          </a:p>
          <a:p>
            <a:r>
              <a:rPr lang="en-GB" baseline="0" dirty="0" smtClean="0"/>
              <a:t>Our lifestyle of faith acting in love is designed to set a pattern for those who are going to believe – awesome responsibility – God forgives sinners!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Wage war</a:t>
            </a:r>
          </a:p>
          <a:p>
            <a:r>
              <a:rPr lang="en-GB" baseline="0" dirty="0" smtClean="0"/>
              <a:t>Fight  - Against Satan &amp; powers of darkness </a:t>
            </a:r>
          </a:p>
          <a:p>
            <a:r>
              <a:rPr lang="en-GB" baseline="0" dirty="0" smtClean="0"/>
              <a:t>Against self / old nature</a:t>
            </a:r>
          </a:p>
          <a:p>
            <a:r>
              <a:rPr lang="en-GB" baseline="0" dirty="0" smtClean="0"/>
              <a:t>In obedience to the Boss / commander</a:t>
            </a:r>
          </a:p>
          <a:p>
            <a:endParaRPr lang="en-GB" baseline="0" dirty="0" smtClean="0"/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Revelation 19:10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 fell at his feet to worship him. But he said to me, “See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 do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that!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 am your fellow servant, and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your brethren who have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testimony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Worship God! For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testimony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spirit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prophecy.”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We make it our goal to be pleasing to him!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993B-6BB2-4B15-8D2B-68F4AA02C70D}" type="datetimeFigureOut">
              <a:rPr lang="en-US" smtClean="0"/>
              <a:pPr/>
              <a:t>9/7/2014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74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7866" y="0"/>
            <a:ext cx="5116068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64488" cy="504056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Every Christian must have a good testimony among those who are outside.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 to improve yours?</a:t>
            </a:r>
          </a:p>
          <a:p>
            <a:r>
              <a:rPr lang="en-GB" sz="4400" b="1" dirty="0" smtClean="0"/>
              <a:t>The devil wants to make YOU a reproach to Christ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 do today to steal his joy?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7667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The Conclusion</a:t>
            </a:r>
            <a:endParaRPr lang="en-GB" sz="6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44016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for 2014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&amp; MAKE DISCIPLES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27227"/>
                </a:solidFill>
              </a:rPr>
              <a:t>LIVE it </a:t>
            </a:r>
            <a:r>
              <a:rPr lang="en-US" sz="4400" dirty="0" smtClean="0"/>
              <a:t>(the life of a disciple) then </a:t>
            </a:r>
          </a:p>
          <a:p>
            <a:r>
              <a:rPr lang="en-US" sz="4400" b="1" dirty="0" smtClean="0">
                <a:solidFill>
                  <a:srgbClr val="027227"/>
                </a:solidFill>
              </a:rPr>
              <a:t>DO it </a:t>
            </a:r>
            <a:r>
              <a:rPr lang="en-US" sz="4400" dirty="0" smtClean="0"/>
              <a:t>(make disciples!)</a:t>
            </a:r>
            <a:endParaRPr lang="en-GB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0" y="0"/>
            <a:ext cx="9144000" cy="6858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All Applicants Welcome</a:t>
            </a:r>
            <a:endParaRPr lang="en-G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22920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All candidates must meet the admissions requirements </a:t>
            </a:r>
            <a:endParaRPr lang="en-GB" sz="2800" b="1" i="1" dirty="0"/>
          </a:p>
        </p:txBody>
      </p:sp>
      <p:pic>
        <p:nvPicPr>
          <p:cNvPr id="6" name="Picture 5" descr="jesus-pulls-peter-from-wa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2833666"/>
          </a:xfrm>
          <a:prstGeom prst="rect">
            <a:avLst/>
          </a:prstGeom>
        </p:spPr>
      </p:pic>
      <p:pic>
        <p:nvPicPr>
          <p:cNvPr id="8" name="Picture 7" descr="Peter_cut_off_ear2__60-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5364088" cy="4103528"/>
          </a:xfrm>
          <a:prstGeom prst="rect">
            <a:avLst/>
          </a:prstGeom>
        </p:spPr>
      </p:pic>
      <p:pic>
        <p:nvPicPr>
          <p:cNvPr id="9" name="Picture 8" descr="Peter-denies-Jes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0"/>
            <a:ext cx="4893468" cy="6858000"/>
          </a:xfrm>
          <a:prstGeom prst="rect">
            <a:avLst/>
          </a:prstGeom>
        </p:spPr>
      </p:pic>
      <p:pic>
        <p:nvPicPr>
          <p:cNvPr id="5" name="Picture 4" descr="A0057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60648"/>
            <a:ext cx="6502400" cy="6324600"/>
          </a:xfrm>
          <a:prstGeom prst="rect">
            <a:avLst/>
          </a:prstGeom>
        </p:spPr>
      </p:pic>
      <p:pic>
        <p:nvPicPr>
          <p:cNvPr id="7" name="Picture 6" descr="juda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09836"/>
            <a:ext cx="4824536" cy="6648164"/>
          </a:xfrm>
          <a:prstGeom prst="rect">
            <a:avLst/>
          </a:prstGeom>
        </p:spPr>
      </p:pic>
      <p:pic>
        <p:nvPicPr>
          <p:cNvPr id="12" name="Picture 11" descr="HF_WeWantYou-276x3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5448" y="476672"/>
            <a:ext cx="4968552" cy="54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6093296"/>
            <a:ext cx="856895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/>
              <a:t>All candidates must meet the admissions requirements </a:t>
            </a:r>
            <a:endParaRPr lang="en-GB" sz="28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 Timothy 3:1-7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92480" cy="5256584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3600" b="1" i="1" dirty="0" smtClean="0"/>
              <a:t>Qualifications of Overseers</a:t>
            </a:r>
          </a:p>
          <a:p>
            <a:pPr fontAlgn="t">
              <a:buNone/>
            </a:pPr>
            <a:r>
              <a:rPr lang="en-US" sz="3600" dirty="0" smtClean="0"/>
              <a:t>1 This </a:t>
            </a:r>
            <a:r>
              <a:rPr lang="en-US" sz="3600" i="1" dirty="0" smtClean="0"/>
              <a:t>is</a:t>
            </a:r>
            <a:r>
              <a:rPr lang="en-US" sz="3600" dirty="0" smtClean="0"/>
              <a:t> a faithful saying: If a man desires the position of a bishop, he desires a good work. 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i="1" dirty="0" smtClean="0"/>
          </a:p>
          <a:p>
            <a:pPr>
              <a:buNone/>
            </a:pPr>
            <a:r>
              <a:rPr lang="en-US" sz="3600" i="1" dirty="0" smtClean="0"/>
              <a:t>(Bishop, overseer, elder, senior leadership)</a:t>
            </a:r>
            <a:br>
              <a:rPr lang="en-US" sz="3600" i="1" dirty="0" smtClean="0"/>
            </a:br>
            <a:endParaRPr lang="en-US" sz="3600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requirements?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2 </a:t>
            </a:r>
            <a:r>
              <a:rPr lang="en-US" sz="3600" b="1" dirty="0" smtClean="0">
                <a:solidFill>
                  <a:srgbClr val="FF0000"/>
                </a:solidFill>
              </a:rPr>
              <a:t>A bishop then must be </a:t>
            </a:r>
            <a:r>
              <a:rPr lang="en-US" sz="3600" dirty="0" smtClean="0"/>
              <a:t>blameless, </a:t>
            </a:r>
          </a:p>
          <a:p>
            <a:r>
              <a:rPr lang="en-US" sz="3600" dirty="0" smtClean="0"/>
              <a:t>the husband of one wife, </a:t>
            </a:r>
          </a:p>
          <a:p>
            <a:r>
              <a:rPr lang="en-US" sz="3600" dirty="0" smtClean="0"/>
              <a:t>temperate, </a:t>
            </a:r>
          </a:p>
          <a:p>
            <a:r>
              <a:rPr lang="en-US" sz="3600" dirty="0" smtClean="0"/>
              <a:t>sober-minded, </a:t>
            </a:r>
          </a:p>
          <a:p>
            <a:r>
              <a:rPr lang="en-US" sz="3600" dirty="0" smtClean="0"/>
              <a:t>of good behavior, </a:t>
            </a:r>
          </a:p>
          <a:p>
            <a:r>
              <a:rPr lang="en-US" sz="3600" dirty="0" smtClean="0"/>
              <a:t>hospitable, </a:t>
            </a:r>
          </a:p>
          <a:p>
            <a:r>
              <a:rPr lang="en-US" sz="3600" dirty="0" smtClean="0"/>
              <a:t>able to teach; </a:t>
            </a:r>
          </a:p>
        </p:txBody>
      </p:sp>
      <p:pic>
        <p:nvPicPr>
          <p:cNvPr id="4" name="Picture 3" descr="1k11_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402" y="2276872"/>
            <a:ext cx="5376598" cy="40324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solomonwives.jpg"/>
          <p:cNvPicPr>
            <a:picLocks noChangeAspect="1"/>
          </p:cNvPicPr>
          <p:nvPr/>
        </p:nvPicPr>
        <p:blipFill>
          <a:blip r:embed="rId3" cstate="print"/>
          <a:srcRect t="4884" r="2103"/>
          <a:stretch>
            <a:fillRect/>
          </a:stretch>
        </p:blipFill>
        <p:spPr>
          <a:xfrm>
            <a:off x="0" y="2132856"/>
            <a:ext cx="8028384" cy="5609221"/>
          </a:xfrm>
          <a:prstGeom prst="rect">
            <a:avLst/>
          </a:prstGeom>
        </p:spPr>
      </p:pic>
      <p:pic>
        <p:nvPicPr>
          <p:cNvPr id="7" name="Picture 6" descr="Daniel pray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5" y="1412776"/>
            <a:ext cx="5000625" cy="609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4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3 not given to wine, </a:t>
            </a:r>
          </a:p>
          <a:p>
            <a:r>
              <a:rPr lang="en-US" dirty="0" smtClean="0"/>
              <a:t>not violent, </a:t>
            </a:r>
          </a:p>
          <a:p>
            <a:r>
              <a:rPr lang="en-US" dirty="0" smtClean="0"/>
              <a:t>not greedy for money, </a:t>
            </a:r>
          </a:p>
          <a:p>
            <a:r>
              <a:rPr lang="en-US" dirty="0" smtClean="0"/>
              <a:t>but gentle, </a:t>
            </a:r>
          </a:p>
          <a:p>
            <a:r>
              <a:rPr lang="en-US" dirty="0" smtClean="0"/>
              <a:t>not quarrelsome, </a:t>
            </a:r>
          </a:p>
          <a:p>
            <a:r>
              <a:rPr lang="en-US" dirty="0" smtClean="0"/>
              <a:t>not covetous; 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shaming-of-noah-smaller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736" y="980728"/>
            <a:ext cx="8795264" cy="54726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 descr="arklanding.jpg"/>
          <p:cNvPicPr>
            <a:picLocks noChangeAspect="1"/>
          </p:cNvPicPr>
          <p:nvPr/>
        </p:nvPicPr>
        <p:blipFill>
          <a:blip r:embed="rId3" cstate="print"/>
          <a:srcRect t="8765" b="21115"/>
          <a:stretch>
            <a:fillRect/>
          </a:stretch>
        </p:blipFill>
        <p:spPr>
          <a:xfrm>
            <a:off x="3995936" y="3933056"/>
            <a:ext cx="3096344" cy="1728192"/>
          </a:xfrm>
          <a:prstGeom prst="rect">
            <a:avLst/>
          </a:prstGeom>
        </p:spPr>
      </p:pic>
      <p:pic>
        <p:nvPicPr>
          <p:cNvPr id="5" name="Picture 4" descr="Lot-daugh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92696"/>
            <a:ext cx="8076948" cy="53012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 descr="Samson_by_julioferreira.jpg"/>
          <p:cNvPicPr>
            <a:picLocks noChangeAspect="1"/>
          </p:cNvPicPr>
          <p:nvPr/>
        </p:nvPicPr>
        <p:blipFill>
          <a:blip r:embed="rId5" cstate="print"/>
          <a:srcRect t="20600"/>
          <a:stretch>
            <a:fillRect/>
          </a:stretch>
        </p:blipFill>
        <p:spPr>
          <a:xfrm>
            <a:off x="3923928" y="1844824"/>
            <a:ext cx="5051085" cy="50131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649491"/>
          </a:xfrm>
        </p:spPr>
        <p:txBody>
          <a:bodyPr>
            <a:normAutofit/>
          </a:bodyPr>
          <a:lstStyle/>
          <a:p>
            <a:r>
              <a:rPr lang="en-US" dirty="0" smtClean="0"/>
              <a:t>4 one who rules his own house well, having  </a:t>
            </a:r>
            <a:r>
              <a:rPr lang="en-US" i="1" dirty="0" smtClean="0"/>
              <a:t>his</a:t>
            </a:r>
            <a:r>
              <a:rPr lang="en-US" dirty="0" smtClean="0"/>
              <a:t> children in submission with all reverence 5 (for if a man does not know how to rule his own house, how will he take care of the church of God?); </a:t>
            </a:r>
          </a:p>
          <a:p>
            <a:r>
              <a:rPr lang="en-US" dirty="0" smtClean="0"/>
              <a:t>6 not a novice, lest being puffed up with pride he fall into the </a:t>
            </a:r>
            <a:r>
              <a:rPr lang="en-US" i="1" dirty="0" smtClean="0"/>
              <a:t>same</a:t>
            </a:r>
            <a:r>
              <a:rPr lang="en-US" dirty="0" smtClean="0"/>
              <a:t> condemnation as the devil. </a:t>
            </a:r>
          </a:p>
          <a:p>
            <a:r>
              <a:rPr lang="en-US" dirty="0" smtClean="0"/>
              <a:t>7 </a:t>
            </a:r>
            <a:r>
              <a:rPr lang="en-US" b="1" dirty="0" smtClean="0">
                <a:solidFill>
                  <a:srgbClr val="FF0000"/>
                </a:solidFill>
              </a:rPr>
              <a:t>Moreover he must have a good testimony among those who are </a:t>
            </a:r>
            <a:r>
              <a:rPr lang="en-US" dirty="0" smtClean="0"/>
              <a:t>outside, lest he fall into reproach and the snare of the devil.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absalom-gets-50-men-to-run-ahead-of-his-chariot-767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197" y="0"/>
            <a:ext cx="5136803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3244" t="16684" r="24180" b="14391"/>
          <a:stretch>
            <a:fillRect/>
          </a:stretch>
        </p:blipFill>
        <p:spPr bwMode="auto">
          <a:xfrm>
            <a:off x="95250" y="0"/>
            <a:ext cx="90487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177" t="27188" r="26674" b="21626"/>
          <a:stretch>
            <a:fillRect/>
          </a:stretch>
        </p:blipFill>
        <p:spPr bwMode="auto">
          <a:xfrm>
            <a:off x="323528" y="764704"/>
            <a:ext cx="85537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800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I. </a:t>
            </a:r>
            <a:r>
              <a:rPr lang="en-US" sz="4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Very few are able to meet all the requirements </a:t>
            </a:r>
            <a:endParaRPr lang="en-GB" sz="4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48880"/>
            <a:ext cx="5472608" cy="4392488"/>
          </a:xfrm>
        </p:spPr>
        <p:txBody>
          <a:bodyPr>
            <a:noAutofit/>
          </a:bodyPr>
          <a:lstStyle/>
          <a:p>
            <a:pPr marL="742950" indent="-742950" fontAlgn="t">
              <a:buNone/>
            </a:pPr>
            <a:r>
              <a:rPr lang="en-US" sz="4400" dirty="0" smtClean="0"/>
              <a:t>How well do you do?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8964488" cy="237626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II. </a:t>
            </a:r>
            <a:r>
              <a:rPr lang="en-GB" sz="4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All of us have areas of weakness to work on </a:t>
            </a:r>
            <a:endParaRPr lang="en-GB" sz="4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3356992"/>
            <a:ext cx="6912768" cy="3312368"/>
          </a:xfrm>
        </p:spPr>
        <p:txBody>
          <a:bodyPr>
            <a:noAutofit/>
          </a:bodyPr>
          <a:lstStyle/>
          <a:p>
            <a:pPr marL="742950" indent="-742950" fontAlgn="t">
              <a:buNone/>
            </a:pPr>
            <a:r>
              <a:rPr lang="en-US" sz="3600" b="1" dirty="0" smtClean="0"/>
              <a:t>Are you making progress?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177281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III. 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All of us can aim to meet these characteristics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Autofit/>
          </a:bodyPr>
          <a:lstStyle/>
          <a:p>
            <a:pPr marL="742950" indent="-742950" fontAlgn="t">
              <a:buFont typeface="Arial" pitchFamily="34" charset="0"/>
              <a:buAutoNum type="alphaUcPeriod"/>
            </a:pPr>
            <a:r>
              <a:rPr lang="en-US" sz="3600" b="1" dirty="0" smtClean="0"/>
              <a:t>Not all will have a formal position of leadership in the church </a:t>
            </a:r>
          </a:p>
          <a:p>
            <a:pPr marL="742950" indent="-742950" fontAlgn="t">
              <a:buAutoNum type="alphaUcPeriod"/>
            </a:pPr>
            <a:r>
              <a:rPr lang="en-US" sz="3600" b="1" dirty="0" smtClean="0"/>
              <a:t>All should aspire to leadership – at least in bring others to Christ </a:t>
            </a:r>
          </a:p>
          <a:p>
            <a:pPr marL="742950" indent="-742950" fontAlgn="t">
              <a:buAutoNum type="alphaUcPeriod"/>
            </a:pPr>
            <a:endParaRPr lang="en-US" sz="3600" b="1" dirty="0" smtClean="0"/>
          </a:p>
          <a:p>
            <a:pPr marL="742950" indent="-742950" fontAlgn="t"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299</Words>
  <Application>Microsoft Office PowerPoint</Application>
  <PresentationFormat>On-screen Show (4:3)</PresentationFormat>
  <Paragraphs>63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All Applicants Welcome</vt:lpstr>
      <vt:lpstr>I Timothy 3:1-7</vt:lpstr>
      <vt:lpstr>What are the requirements?</vt:lpstr>
      <vt:lpstr>Slide 5</vt:lpstr>
      <vt:lpstr>Slide 6</vt:lpstr>
      <vt:lpstr>I. Very few are able to meet all the requirements </vt:lpstr>
      <vt:lpstr>II. All of us have areas of weakness to work on </vt:lpstr>
      <vt:lpstr>III. All of us can aim to meet these characteristics</vt:lpstr>
      <vt:lpstr>Slide 10</vt:lpstr>
      <vt:lpstr>Theme for 2014  GO &amp; MAKE DISCIPLES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been to the tomb yet?</dc:title>
  <dc:creator>DT;dariusthom@yahoo.com</dc:creator>
  <cp:lastModifiedBy>HP</cp:lastModifiedBy>
  <cp:revision>539</cp:revision>
  <dcterms:created xsi:type="dcterms:W3CDTF">2011-04-23T13:26:44Z</dcterms:created>
  <dcterms:modified xsi:type="dcterms:W3CDTF">2014-09-06T18:21:16Z</dcterms:modified>
</cp:coreProperties>
</file>